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4C33-E126-4156-A056-EDFD50F32D39}" type="datetimeFigureOut">
              <a:rPr lang="it-IT" smtClean="0"/>
              <a:pPr/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C8DE-8C51-46A7-9860-2ADCFF4C5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it-IT" dirty="0" smtClean="0"/>
              <a:t>J. LOCKE</a:t>
            </a:r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5715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57148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SE NON </a:t>
            </a:r>
            <a:r>
              <a:rPr lang="it-IT" sz="3600" dirty="0" err="1" smtClean="0"/>
              <a:t>CI</a:t>
            </a:r>
            <a:r>
              <a:rPr lang="it-IT" sz="3600" dirty="0" smtClean="0"/>
              <a:t> SONO IDEE INNATE</a:t>
            </a:r>
          </a:p>
          <a:p>
            <a:pPr algn="ctr"/>
            <a:r>
              <a:rPr lang="it-IT" sz="3600" dirty="0" smtClean="0"/>
              <a:t>ALLORA, ALLA NASCITA,</a:t>
            </a:r>
          </a:p>
          <a:p>
            <a:pPr algn="ctr"/>
            <a:r>
              <a:rPr lang="it-IT" sz="3600" dirty="0" smtClean="0"/>
              <a:t>LA MIA MENTE E’</a:t>
            </a:r>
          </a:p>
          <a:p>
            <a:pPr algn="ctr"/>
            <a:r>
              <a:rPr lang="it-IT" sz="5400" b="1" dirty="0" smtClean="0">
                <a:solidFill>
                  <a:srgbClr val="FF0000"/>
                </a:solidFill>
              </a:rPr>
              <a:t>VUOTA</a:t>
            </a:r>
          </a:p>
        </p:txBody>
      </p:sp>
      <p:sp>
        <p:nvSpPr>
          <p:cNvPr id="8" name="CasellaDiTesto 7"/>
          <p:cNvSpPr txBox="1"/>
          <p:nvPr/>
        </p:nvSpPr>
        <p:spPr>
          <a:xfrm rot="20615185">
            <a:off x="1306009" y="4000713"/>
            <a:ext cx="15716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TABULA RASA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rot="689622">
            <a:off x="6446846" y="3974655"/>
            <a:ext cx="192882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FOGLIO BIANCO</a:t>
            </a:r>
            <a:endParaRPr lang="it-IT" dirty="0"/>
          </a:p>
        </p:txBody>
      </p:sp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00438"/>
            <a:ext cx="2325118" cy="263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1829"/>
          <a:stretch>
            <a:fillRect/>
          </a:stretch>
        </p:blipFill>
        <p:spPr bwMode="auto">
          <a:xfrm>
            <a:off x="2500298" y="142852"/>
            <a:ext cx="5929354" cy="65049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71472" y="2643182"/>
            <a:ext cx="8001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COME RIEMPIAMO </a:t>
            </a:r>
          </a:p>
          <a:p>
            <a:pPr algn="ctr"/>
            <a:r>
              <a:rPr lang="it-IT" sz="3600" dirty="0" smtClean="0"/>
              <a:t>LA MENTE?</a:t>
            </a:r>
            <a:endParaRPr lang="it-IT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1829"/>
          <a:stretch>
            <a:fillRect/>
          </a:stretch>
        </p:blipFill>
        <p:spPr bwMode="auto">
          <a:xfrm>
            <a:off x="2500298" y="142852"/>
            <a:ext cx="5929354" cy="65049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71472" y="2643182"/>
            <a:ext cx="8001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RIEMPIAMO GRAZIE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ALL’ESPERIENZA (sensi)</a:t>
            </a:r>
            <a:endParaRPr lang="it-IT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1829"/>
          <a:stretch>
            <a:fillRect/>
          </a:stretch>
        </p:blipFill>
        <p:spPr bwMode="auto">
          <a:xfrm>
            <a:off x="2500298" y="142852"/>
            <a:ext cx="5929354" cy="65049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71472" y="2643182"/>
            <a:ext cx="800105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SEMPLICI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IDEE COMPLESSE</a:t>
            </a:r>
            <a:endParaRPr lang="it-IT" sz="5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SEMPLICI</a:t>
            </a:r>
          </a:p>
        </p:txBody>
      </p:sp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2844" y="2643182"/>
            <a:ext cx="3857652" cy="3857652"/>
          </a:xfrm>
          <a:prstGeom prst="rect">
            <a:avLst/>
          </a:prstGeom>
          <a:noFill/>
        </p:spPr>
      </p:pic>
      <p:pic>
        <p:nvPicPr>
          <p:cNvPr id="25604" name="Picture 4" descr="Visualizza immagine di orig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71546"/>
            <a:ext cx="2857500" cy="28575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214546" y="1428736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GIALLO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29058" y="2000240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LISCIO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3357562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CALDO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72132" y="4357694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12" name="Connettore 2 11"/>
          <p:cNvCxnSpPr>
            <a:stCxn id="6" idx="2"/>
          </p:cNvCxnSpPr>
          <p:nvPr/>
        </p:nvCxnSpPr>
        <p:spPr>
          <a:xfrm rot="5400000">
            <a:off x="1934865" y="2220625"/>
            <a:ext cx="134518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2500298" y="3786190"/>
            <a:ext cx="3071834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0800000" flipV="1">
            <a:off x="2857488" y="3500438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10800000" flipV="1">
            <a:off x="2928926" y="2357430"/>
            <a:ext cx="1643074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42910" y="6072206"/>
            <a:ext cx="80010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NON SCOMPONIBILI IN ALTRE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SEMPLICI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71472" y="1428736"/>
            <a:ext cx="8001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SONO I MATTONI INDIVISIBILI CON CUI COSTRUIAMO OGNI ALTRA CONOSCENZA</a:t>
            </a:r>
          </a:p>
        </p:txBody>
      </p:sp>
      <p:pic>
        <p:nvPicPr>
          <p:cNvPr id="286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5953100" cy="392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MENTE LE RICEVE </a:t>
            </a:r>
          </a:p>
          <a:p>
            <a:pPr algn="ctr"/>
            <a:r>
              <a:rPr lang="it-IT" sz="3600" b="1" dirty="0" smtClean="0"/>
              <a:t>PASSIVAMENTE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00034" y="3000372"/>
            <a:ext cx="371477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SENSO ESTERNO</a:t>
            </a:r>
          </a:p>
          <a:p>
            <a:pPr algn="ctr"/>
            <a:r>
              <a:rPr lang="it-IT" sz="3600" dirty="0" smtClean="0"/>
              <a:t>(5 SENSI)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428992" y="1857364"/>
            <a:ext cx="228601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ATTRAVERSO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857752" y="3000372"/>
            <a:ext cx="371477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SENSO INTERNO</a:t>
            </a:r>
          </a:p>
          <a:p>
            <a:pPr algn="ctr"/>
            <a:endParaRPr lang="it-IT" sz="3600" dirty="0" smtClean="0"/>
          </a:p>
        </p:txBody>
      </p:sp>
      <p:cxnSp>
        <p:nvCxnSpPr>
          <p:cNvPr id="20" name="Connettore 1 19"/>
          <p:cNvCxnSpPr>
            <a:stCxn id="7" idx="2"/>
            <a:endCxn id="16" idx="0"/>
          </p:cNvCxnSpPr>
          <p:nvPr/>
        </p:nvCxnSpPr>
        <p:spPr>
          <a:xfrm rot="5400000">
            <a:off x="4350628" y="1635991"/>
            <a:ext cx="4427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6" idx="2"/>
            <a:endCxn id="19" idx="0"/>
          </p:cNvCxnSpPr>
          <p:nvPr/>
        </p:nvCxnSpPr>
        <p:spPr>
          <a:xfrm rot="5400000">
            <a:off x="3077873" y="1506245"/>
            <a:ext cx="773676" cy="2214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16" idx="2"/>
            <a:endCxn id="17" idx="0"/>
          </p:cNvCxnSpPr>
          <p:nvPr/>
        </p:nvCxnSpPr>
        <p:spPr>
          <a:xfrm rot="16200000" flipH="1">
            <a:off x="5256732" y="1541964"/>
            <a:ext cx="773676" cy="2143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00034" y="4572008"/>
            <a:ext cx="37147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</a:t>
            </a:r>
            <a:r>
              <a:rPr lang="it-IT" sz="3600" dirty="0" err="1" smtClean="0"/>
              <a:t>DI</a:t>
            </a:r>
            <a:endParaRPr lang="it-IT" sz="3600" dirty="0" smtClean="0"/>
          </a:p>
          <a:p>
            <a:pPr algn="ctr"/>
            <a:r>
              <a:rPr lang="it-IT" sz="3600" dirty="0" smtClean="0"/>
              <a:t>SENSAZIONE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857752" y="4572008"/>
            <a:ext cx="37147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</a:t>
            </a:r>
            <a:r>
              <a:rPr lang="it-IT" sz="3600" dirty="0" err="1" smtClean="0"/>
              <a:t>DI</a:t>
            </a:r>
            <a:endParaRPr lang="it-IT" sz="3600" dirty="0" smtClean="0"/>
          </a:p>
          <a:p>
            <a:pPr algn="ctr"/>
            <a:r>
              <a:rPr lang="it-IT" sz="3600" dirty="0" smtClean="0"/>
              <a:t>RIFLESSIONE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14942" y="357166"/>
            <a:ext cx="37147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</a:t>
            </a:r>
            <a:r>
              <a:rPr lang="it-IT" sz="3600" dirty="0" err="1" smtClean="0"/>
              <a:t>DI</a:t>
            </a:r>
            <a:endParaRPr lang="it-IT" sz="3600" dirty="0" smtClean="0"/>
          </a:p>
          <a:p>
            <a:pPr algn="ctr"/>
            <a:r>
              <a:rPr lang="it-IT" sz="3600" dirty="0" smtClean="0"/>
              <a:t>RIFLESSIONE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14348" y="1928802"/>
            <a:ext cx="8001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MENTE SI RIVOLGE </a:t>
            </a:r>
          </a:p>
          <a:p>
            <a:pPr algn="ctr"/>
            <a:r>
              <a:rPr lang="it-IT" sz="3600" dirty="0" smtClean="0"/>
              <a:t>AI SUOI </a:t>
            </a:r>
            <a:r>
              <a:rPr lang="it-IT" sz="3600" b="1" dirty="0" smtClean="0"/>
              <a:t>PROCESSI INTERNI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00430" y="3786190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QUALI SONO LE OPERAZIONI SEMPLICI DELLA MENTE?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PERCEZIONE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VOLIZIONE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DUBBIO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DESIDERIO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APPROVAZIONE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IDEE COMPLESSE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57224" y="2357430"/>
            <a:ext cx="800105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INSIEME </a:t>
            </a:r>
            <a:r>
              <a:rPr lang="it-IT" sz="3600" b="1" dirty="0" err="1" smtClean="0">
                <a:solidFill>
                  <a:srgbClr val="002060"/>
                </a:solidFill>
              </a:rPr>
              <a:t>DI</a:t>
            </a:r>
            <a:r>
              <a:rPr lang="it-IT" sz="3600" b="1" dirty="0" smtClean="0">
                <a:solidFill>
                  <a:srgbClr val="002060"/>
                </a:solidFill>
              </a:rPr>
              <a:t> IDEE SEMPLICI</a:t>
            </a:r>
          </a:p>
          <a:p>
            <a:pPr algn="ctr"/>
            <a:endParaRPr lang="it-IT" sz="3600" b="1" dirty="0"/>
          </a:p>
          <a:p>
            <a:pPr algn="ctr"/>
            <a:r>
              <a:rPr lang="it-IT" sz="3600" b="1" dirty="0" smtClean="0"/>
              <a:t>MODI</a:t>
            </a:r>
          </a:p>
          <a:p>
            <a:pPr algn="ctr"/>
            <a:r>
              <a:rPr lang="it-IT" sz="3600" b="1" dirty="0" smtClean="0"/>
              <a:t>SOSTANZE</a:t>
            </a:r>
          </a:p>
          <a:p>
            <a:pPr algn="ctr"/>
            <a:r>
              <a:rPr lang="it-IT" sz="3600" b="1" dirty="0" smtClean="0"/>
              <a:t>RELAZIONI</a:t>
            </a:r>
          </a:p>
        </p:txBody>
      </p:sp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2095500" cy="295275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42910" y="5929330"/>
            <a:ext cx="80010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MENTE E’ </a:t>
            </a:r>
            <a:r>
              <a:rPr lang="it-IT" sz="3600" b="1" dirty="0" smtClean="0"/>
              <a:t>ATTIVA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SOSTANZE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42910" y="1714488"/>
            <a:ext cx="8001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Derivano da cose che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ESISTONO </a:t>
            </a:r>
            <a:r>
              <a:rPr lang="it-IT" sz="3600" b="1" dirty="0" err="1" smtClean="0">
                <a:solidFill>
                  <a:srgbClr val="002060"/>
                </a:solidFill>
              </a:rPr>
              <a:t>DI</a:t>
            </a:r>
            <a:r>
              <a:rPr lang="it-IT" sz="3600" b="1" dirty="0" smtClean="0">
                <a:solidFill>
                  <a:srgbClr val="002060"/>
                </a:solidFill>
              </a:rPr>
              <a:t> PER SE’ STESSE</a:t>
            </a:r>
            <a:endParaRPr lang="it-IT" sz="3600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714348" y="4643446"/>
            <a:ext cx="80010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Sono la composizione di idee ETEROGENEE che si trovano </a:t>
            </a:r>
          </a:p>
          <a:p>
            <a:pPr algn="ctr"/>
            <a:r>
              <a:rPr lang="it-IT" sz="3600" b="1" dirty="0" smtClean="0"/>
              <a:t>IN QUALCHE MODO UNITE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72132" y="321468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Es. mela, albero, tavolo, </a:t>
            </a:r>
            <a:r>
              <a:rPr lang="it-IT" dirty="0" err="1" smtClean="0"/>
              <a:t>uomo…</a:t>
            </a:r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43248"/>
            <a:ext cx="1727198" cy="115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42976" y="928670"/>
            <a:ext cx="7358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FILOSOFO INGLESE </a:t>
            </a:r>
            <a:r>
              <a:rPr lang="it-IT" sz="3600" dirty="0" smtClean="0"/>
              <a:t>(1632-1704)</a:t>
            </a:r>
          </a:p>
          <a:p>
            <a:pPr algn="ctr"/>
            <a:endParaRPr lang="it-IT" sz="3600" dirty="0" smtClean="0"/>
          </a:p>
          <a:p>
            <a:pPr algn="ctr"/>
            <a:endParaRPr lang="it-IT" sz="3600" dirty="0"/>
          </a:p>
          <a:p>
            <a:pPr algn="ctr"/>
            <a:endParaRPr lang="it-IT" sz="3600" dirty="0" smtClean="0"/>
          </a:p>
          <a:p>
            <a:pPr algn="ctr"/>
            <a:endParaRPr lang="it-IT" sz="3600" dirty="0"/>
          </a:p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SAGGIO SULL’INTELLETTO UMANO</a:t>
            </a:r>
          </a:p>
          <a:p>
            <a:pPr algn="ctr"/>
            <a:r>
              <a:rPr lang="it-IT" sz="3600" dirty="0" smtClean="0"/>
              <a:t>DUE TRATTATI SUL GOVERNO</a:t>
            </a:r>
          </a:p>
          <a:p>
            <a:pPr algn="ctr"/>
            <a:r>
              <a:rPr lang="it-IT" sz="3600" dirty="0" smtClean="0"/>
              <a:t>LETTERA SULLA TOLLERANZA</a:t>
            </a:r>
            <a:endParaRPr lang="it-IT" sz="3600" dirty="0"/>
          </a:p>
        </p:txBody>
      </p:sp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1559381" cy="213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CONCETTO </a:t>
            </a:r>
            <a:r>
              <a:rPr lang="it-IT" sz="3600" b="1" dirty="0" smtClean="0"/>
              <a:t>PROBLEMATICO</a:t>
            </a:r>
          </a:p>
          <a:p>
            <a:pPr algn="ctr"/>
            <a:r>
              <a:rPr lang="it-IT" sz="3600" dirty="0" err="1" smtClean="0"/>
              <a:t>DI</a:t>
            </a:r>
            <a:r>
              <a:rPr lang="it-IT" sz="3600" dirty="0" smtClean="0"/>
              <a:t> SOSTANZA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42910" y="1714488"/>
            <a:ext cx="80010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E’ un insieme di proprietà?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43372" y="3357562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Es. ORO = metallo, giallo, malleabile ecc.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USO LA PAROLA SOLO PER ABBREVIARE!</a:t>
            </a: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297658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CONCETTO </a:t>
            </a:r>
            <a:r>
              <a:rPr lang="it-IT" sz="3600" b="1" dirty="0" smtClean="0"/>
              <a:t>PROBLEMATICO</a:t>
            </a:r>
          </a:p>
          <a:p>
            <a:pPr algn="ctr"/>
            <a:r>
              <a:rPr lang="it-IT" sz="3600" dirty="0" err="1" smtClean="0"/>
              <a:t>DI</a:t>
            </a:r>
            <a:r>
              <a:rPr lang="it-IT" sz="3600" dirty="0" smtClean="0"/>
              <a:t> SOSTANZA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42910" y="1714488"/>
            <a:ext cx="8001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E’ ciò che sostiene, che sta sotto, che tiene UNITE tutte le qualità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43372" y="335756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E cosa sarebbe???</a:t>
            </a:r>
          </a:p>
        </p:txBody>
      </p:sp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00438"/>
            <a:ext cx="4211907" cy="29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LE IDEE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SOSTANZA</a:t>
            </a:r>
            <a:r>
              <a:rPr lang="it-IT" sz="3600" dirty="0" smtClean="0"/>
              <a:t> </a:t>
            </a:r>
          </a:p>
          <a:p>
            <a:pPr algn="ctr"/>
            <a:r>
              <a:rPr lang="it-IT" sz="3600" dirty="0" smtClean="0"/>
              <a:t>NON SONO UGUALI</a:t>
            </a:r>
          </a:p>
          <a:p>
            <a:pPr algn="ctr"/>
            <a:r>
              <a:rPr lang="it-IT" sz="3600" dirty="0" smtClean="0"/>
              <a:t>ALLE </a:t>
            </a:r>
            <a:r>
              <a:rPr lang="it-IT" sz="3600" b="1" dirty="0" smtClean="0">
                <a:solidFill>
                  <a:srgbClr val="FF0000"/>
                </a:solidFill>
              </a:rPr>
              <a:t>IDEE GENERALI</a:t>
            </a:r>
          </a:p>
        </p:txBody>
      </p:sp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1857344" cy="1241044"/>
          </a:xfrm>
          <a:prstGeom prst="rect">
            <a:avLst/>
          </a:prstGeom>
          <a:noFill/>
        </p:spPr>
      </p:pic>
      <p:pic>
        <p:nvPicPr>
          <p:cNvPr id="34820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00306"/>
            <a:ext cx="1571636" cy="1571636"/>
          </a:xfrm>
          <a:prstGeom prst="rect">
            <a:avLst/>
          </a:prstGeom>
          <a:noFill/>
        </p:spPr>
      </p:pic>
      <p:pic>
        <p:nvPicPr>
          <p:cNvPr id="34822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143380"/>
            <a:ext cx="1390265" cy="1428760"/>
          </a:xfrm>
          <a:prstGeom prst="rect">
            <a:avLst/>
          </a:prstGeom>
          <a:noFill/>
        </p:spPr>
      </p:pic>
      <p:pic>
        <p:nvPicPr>
          <p:cNvPr id="34824" name="Picture 8" descr="Visualizza immagine di 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86190"/>
            <a:ext cx="1267676" cy="1285884"/>
          </a:xfrm>
          <a:prstGeom prst="rect">
            <a:avLst/>
          </a:prstGeom>
          <a:noFill/>
        </p:spPr>
      </p:pic>
      <p:pic>
        <p:nvPicPr>
          <p:cNvPr id="34826" name="Picture 10" descr="Visualizza immagine di 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714884"/>
            <a:ext cx="144174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LE IDEE GENERALI SONO </a:t>
            </a:r>
            <a:r>
              <a:rPr lang="it-IT" sz="3600" b="1" dirty="0" smtClean="0"/>
              <a:t>ASTRAZIONI</a:t>
            </a:r>
          </a:p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- Non si riferiscono a una </a:t>
            </a:r>
            <a:r>
              <a:rPr lang="it-IT" sz="3600" i="1" dirty="0" smtClean="0">
                <a:solidFill>
                  <a:schemeClr val="tx1"/>
                </a:solidFill>
              </a:rPr>
              <a:t>COSA PARTICOLARE</a:t>
            </a:r>
          </a:p>
          <a:p>
            <a:pPr algn="ctr">
              <a:buFontTx/>
              <a:buChar char="-"/>
            </a:pPr>
            <a:r>
              <a:rPr lang="it-IT" sz="3600" dirty="0" smtClean="0">
                <a:solidFill>
                  <a:schemeClr val="tx1"/>
                </a:solidFill>
              </a:rPr>
              <a:t> LE </a:t>
            </a:r>
            <a:r>
              <a:rPr lang="it-IT" sz="3600" b="1" dirty="0" smtClean="0">
                <a:solidFill>
                  <a:schemeClr val="tx1"/>
                </a:solidFill>
              </a:rPr>
              <a:t>SOMIGLIANZE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CI</a:t>
            </a:r>
            <a:r>
              <a:rPr lang="it-IT" sz="3600" dirty="0" smtClean="0">
                <a:solidFill>
                  <a:schemeClr val="tx1"/>
                </a:solidFill>
              </a:rPr>
              <a:t> SPINGONO A </a:t>
            </a:r>
            <a:r>
              <a:rPr lang="it-IT" sz="3600" b="1" dirty="0" smtClean="0">
                <a:solidFill>
                  <a:schemeClr val="tx1"/>
                </a:solidFill>
              </a:rPr>
              <a:t>RAGGRUPPARE</a:t>
            </a:r>
            <a:r>
              <a:rPr lang="it-IT" sz="3600" dirty="0" smtClean="0">
                <a:solidFill>
                  <a:schemeClr val="tx1"/>
                </a:solidFill>
              </a:rPr>
              <a:t>: le </a:t>
            </a:r>
            <a:r>
              <a:rPr lang="it-IT" sz="3600" dirty="0" smtClean="0">
                <a:solidFill>
                  <a:srgbClr val="FF0000"/>
                </a:solidFill>
              </a:rPr>
              <a:t>IDEE GENERALI </a:t>
            </a:r>
            <a:r>
              <a:rPr lang="it-IT" sz="3600" dirty="0" smtClean="0">
                <a:solidFill>
                  <a:schemeClr val="tx1"/>
                </a:solidFill>
              </a:rPr>
              <a:t>sono </a:t>
            </a:r>
            <a:r>
              <a:rPr lang="it-IT" sz="3600" dirty="0" smtClean="0">
                <a:solidFill>
                  <a:srgbClr val="FF0000"/>
                </a:solidFill>
              </a:rPr>
              <a:t>SEGNI</a:t>
            </a:r>
            <a:r>
              <a:rPr lang="it-IT" sz="3600" dirty="0" smtClean="0">
                <a:solidFill>
                  <a:schemeClr val="tx1"/>
                </a:solidFill>
              </a:rPr>
              <a:t> di un gruppo di cose simili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71472" y="3857628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u="sng" dirty="0" smtClean="0"/>
              <a:t>Alcune </a:t>
            </a:r>
            <a:r>
              <a:rPr lang="it-IT" sz="2000" i="1" u="sng" dirty="0" err="1" smtClean="0"/>
              <a:t>domande…</a:t>
            </a:r>
            <a:endParaRPr lang="it-IT" sz="2000" i="1" u="sng" dirty="0" smtClean="0"/>
          </a:p>
          <a:p>
            <a:endParaRPr lang="it-IT" sz="2000" i="1" u="sng" dirty="0" smtClean="0"/>
          </a:p>
          <a:p>
            <a:r>
              <a:rPr lang="it-IT" sz="2000" dirty="0" smtClean="0"/>
              <a:t>Esiste la mela universale?</a:t>
            </a:r>
          </a:p>
          <a:p>
            <a:r>
              <a:rPr lang="it-IT" sz="2000" dirty="0" smtClean="0"/>
              <a:t>Quando ti dico “mela” pensi alla stessa cosa delle altre persone?</a:t>
            </a:r>
          </a:p>
          <a:p>
            <a:endParaRPr lang="it-IT" sz="2000" dirty="0" smtClean="0"/>
          </a:p>
          <a:p>
            <a:r>
              <a:rPr lang="it-IT" sz="2000" dirty="0" smtClean="0"/>
              <a:t>E più in generale: perché abbiamo idee complesse di alcune cose e non di altre? Da cosa vediamo che la nostra mente è attiva nell’elaborarle?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MODI</a:t>
            </a:r>
            <a:endParaRPr lang="it-IT" sz="3600" dirty="0" smtClean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1285860"/>
            <a:ext cx="800105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Le idee di modo </a:t>
            </a:r>
            <a:r>
              <a:rPr lang="it-IT" sz="3600" b="1" dirty="0" smtClean="0"/>
              <a:t>NON POSSONO SUSSISTERE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PER SE’</a:t>
            </a:r>
          </a:p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(“si considera che siano dipendenze o affezioni delle sostanze”)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3929066"/>
            <a:ext cx="407196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IDEE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MODO SEMPLICI</a:t>
            </a:r>
          </a:p>
          <a:p>
            <a:pPr algn="ctr"/>
            <a:r>
              <a:rPr lang="it-IT" sz="2400" u="sng" dirty="0" smtClean="0"/>
              <a:t>RIUNISCONO IDEE SEMPLICI OMOGENEE</a:t>
            </a:r>
          </a:p>
          <a:p>
            <a:r>
              <a:rPr lang="it-IT" sz="2400" dirty="0" smtClean="0"/>
              <a:t>Es. dozzina, sinfonia (non esiste di per sé la sinfonia, ma le note)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14876" y="3929066"/>
            <a:ext cx="407196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IDEE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MODO COMPLESSE</a:t>
            </a:r>
          </a:p>
          <a:p>
            <a:pPr algn="ctr"/>
            <a:r>
              <a:rPr lang="it-IT" sz="2400" u="sng" dirty="0" smtClean="0"/>
              <a:t>RIUNISCONO IDEE SEMPLICI ETEROGENEE</a:t>
            </a:r>
          </a:p>
          <a:p>
            <a:r>
              <a:rPr lang="it-IT" sz="2400" dirty="0" smtClean="0"/>
              <a:t>Es. furto (cosa rubata, ladro, idea di appartenenza ecc.), bugia, ubriachezza, parricidio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14290"/>
            <a:ext cx="80010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RELAZIONI</a:t>
            </a:r>
            <a:endParaRPr lang="it-IT" sz="3600" dirty="0" smtClean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1285860"/>
            <a:ext cx="80010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Mettono in evidenza</a:t>
            </a:r>
          </a:p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IL RAPPORTO TRA IDEE.</a:t>
            </a:r>
          </a:p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Nascono dunque dal CONFRONTO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3929066"/>
            <a:ext cx="4071966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Es. doppio, uguale, causa, padre, amico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000760" y="3714752"/>
            <a:ext cx="357190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572264" y="4786322"/>
            <a:ext cx="35719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42976" y="92867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È TRA I FONDATORI DELL’</a:t>
            </a:r>
            <a:r>
              <a:rPr lang="it-IT" sz="3600" b="1" dirty="0" smtClean="0">
                <a:solidFill>
                  <a:srgbClr val="FF0000"/>
                </a:solidFill>
              </a:rPr>
              <a:t>EMPIRISMO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42976" y="1857364"/>
            <a:ext cx="73581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LA RAGIONE E’ LIMITATA DALL’ESPERIENZA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43240" y="3786190"/>
            <a:ext cx="250033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ORIGINE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29322" y="3786190"/>
            <a:ext cx="250033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VALIDAZIONE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43372" y="492919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DI</a:t>
            </a:r>
            <a:r>
              <a:rPr lang="it-IT" sz="2800" dirty="0" smtClean="0"/>
              <a:t> OGNI CONOSCENZA</a:t>
            </a:r>
            <a:endParaRPr lang="it-IT" sz="2800" dirty="0"/>
          </a:p>
        </p:txBody>
      </p:sp>
      <p:cxnSp>
        <p:nvCxnSpPr>
          <p:cNvPr id="10" name="Connettore 1 9"/>
          <p:cNvCxnSpPr>
            <a:endCxn id="6" idx="0"/>
          </p:cNvCxnSpPr>
          <p:nvPr/>
        </p:nvCxnSpPr>
        <p:spPr>
          <a:xfrm rot="5400000">
            <a:off x="4339827" y="2982513"/>
            <a:ext cx="857256" cy="7500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endCxn id="7" idx="0"/>
          </p:cNvCxnSpPr>
          <p:nvPr/>
        </p:nvCxnSpPr>
        <p:spPr>
          <a:xfrm>
            <a:off x="5143504" y="2928934"/>
            <a:ext cx="2035983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6" idx="2"/>
          </p:cNvCxnSpPr>
          <p:nvPr/>
        </p:nvCxnSpPr>
        <p:spPr>
          <a:xfrm rot="16200000" flipH="1">
            <a:off x="4275024" y="4489345"/>
            <a:ext cx="415357" cy="17859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5400000">
            <a:off x="6786578" y="4572008"/>
            <a:ext cx="500066" cy="7143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85720" y="600076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ESPERIENZA = CONOSCENZA SENSIBILE (DEI SENSI)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785794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VERA CONOSCENZA</a:t>
            </a:r>
            <a:endParaRPr lang="it-IT" sz="4000" b="1" dirty="0"/>
          </a:p>
        </p:txBody>
      </p:sp>
      <p:sp>
        <p:nvSpPr>
          <p:cNvPr id="3" name="Ovale 2"/>
          <p:cNvSpPr/>
          <p:nvPr/>
        </p:nvSpPr>
        <p:spPr>
          <a:xfrm>
            <a:off x="1785918" y="2357430"/>
            <a:ext cx="6357982" cy="378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 smtClean="0"/>
              <a:t>RAGIONE</a:t>
            </a:r>
            <a:endParaRPr lang="it-IT" sz="2800" dirty="0"/>
          </a:p>
        </p:txBody>
      </p:sp>
      <p:sp>
        <p:nvSpPr>
          <p:cNvPr id="4" name="Ovale 3"/>
          <p:cNvSpPr/>
          <p:nvPr/>
        </p:nvSpPr>
        <p:spPr>
          <a:xfrm>
            <a:off x="4429124" y="3429000"/>
            <a:ext cx="3357586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ESPERIENZA</a:t>
            </a:r>
            <a:endParaRPr lang="it-IT" sz="3200" b="1" dirty="0"/>
          </a:p>
        </p:txBody>
      </p:sp>
      <p:sp>
        <p:nvSpPr>
          <p:cNvPr id="8" name="Arco 7"/>
          <p:cNvSpPr/>
          <p:nvPr/>
        </p:nvSpPr>
        <p:spPr>
          <a:xfrm rot="20482314">
            <a:off x="4840610" y="817198"/>
            <a:ext cx="2000264" cy="5340973"/>
          </a:xfrm>
          <a:prstGeom prst="arc">
            <a:avLst>
              <a:gd name="adj1" fmla="val 15786353"/>
              <a:gd name="adj2" fmla="val 201024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500042"/>
            <a:ext cx="8001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DOMANDA</a:t>
            </a:r>
          </a:p>
          <a:p>
            <a:pPr algn="ctr"/>
            <a:endParaRPr lang="it-IT" sz="3600" dirty="0"/>
          </a:p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QUALI SONO I POTERI E I </a:t>
            </a:r>
            <a:r>
              <a:rPr lang="it-IT" sz="3600" b="1" dirty="0" smtClean="0">
                <a:solidFill>
                  <a:srgbClr val="FF0000"/>
                </a:solidFill>
              </a:rPr>
              <a:t>LIMITI</a:t>
            </a:r>
            <a:r>
              <a:rPr lang="it-IT" sz="3600" dirty="0" smtClean="0"/>
              <a:t> DELLA RAGIONE?</a:t>
            </a:r>
          </a:p>
          <a:p>
            <a:pPr algn="ctr"/>
            <a:endParaRPr lang="it-IT" sz="3600" dirty="0" smtClean="0"/>
          </a:p>
          <a:p>
            <a:pPr algn="ctr"/>
            <a:r>
              <a:rPr lang="it-IT" sz="3600" dirty="0"/>
              <a:t>B</a:t>
            </a:r>
            <a:r>
              <a:rPr lang="it-IT" sz="3600" dirty="0" smtClean="0"/>
              <a:t>isogna </a:t>
            </a:r>
            <a:r>
              <a:rPr lang="it-IT" sz="3600" dirty="0"/>
              <a:t>“</a:t>
            </a:r>
            <a:r>
              <a:rPr lang="it-IT" sz="3600" i="1" dirty="0"/>
              <a:t>esaminare le nostre stesse capacità, e vedere quali oggetti siano alla portata della nostra intelligenza, e quali invece siano superiori alla nostra comprensione</a:t>
            </a:r>
            <a:r>
              <a:rPr lang="it-IT" sz="3600" dirty="0" smtClean="0"/>
              <a:t>”</a:t>
            </a:r>
            <a:endParaRPr lang="it-IT" sz="3600" dirty="0"/>
          </a:p>
        </p:txBody>
      </p:sp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8608" y="142852"/>
            <a:ext cx="125029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500042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RIFIUTO DEL PRINCIPIO DELL’EVIDENZA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 smtClean="0"/>
              <a:t>A volte bisogna accontentarsi della </a:t>
            </a:r>
            <a:r>
              <a:rPr lang="it-IT" sz="3600" b="1" dirty="0" err="1" smtClean="0">
                <a:solidFill>
                  <a:srgbClr val="FF0000"/>
                </a:solidFill>
              </a:rPr>
              <a:t>PROBABILITÀ</a:t>
            </a:r>
            <a:r>
              <a:rPr lang="it-IT" sz="3600" dirty="0" err="1" smtClean="0"/>
              <a:t>…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4286248" y="4071942"/>
            <a:ext cx="4572000" cy="230832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spAutoFit/>
          </a:bodyPr>
          <a:lstStyle/>
          <a:p>
            <a:pPr algn="just"/>
            <a:r>
              <a:rPr lang="it-IT" sz="2400" dirty="0" smtClean="0"/>
              <a:t>Se buttassimo via tutto perché non lo possiamo conoscere al 100% </a:t>
            </a:r>
            <a:r>
              <a:rPr lang="it-IT" sz="2400" dirty="0"/>
              <a:t>“saremmo tanto saggi quanto chi non usasse le gambe, ma restasse fermo e morisse, perché non ha ali per volare” (</a:t>
            </a:r>
            <a:r>
              <a:rPr lang="it-IT" sz="2400" i="1" dirty="0"/>
              <a:t>Saggio</a:t>
            </a:r>
            <a:r>
              <a:rPr lang="it-IT" sz="2400" dirty="0"/>
              <a:t>, Intr. 1-8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153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4000504"/>
            <a:ext cx="3714776" cy="247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5000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RIFIUTO DELLE IDEE INNATE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1357298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Si ritiene che i 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LOGICI </a:t>
            </a:r>
            <a:r>
              <a:rPr lang="it-IT" sz="3600" dirty="0" smtClean="0"/>
              <a:t>siano innati (dunque </a:t>
            </a:r>
            <a:r>
              <a:rPr lang="it-IT" sz="3600" b="1" dirty="0" smtClean="0"/>
              <a:t>UNIVERSALI</a:t>
            </a:r>
            <a:r>
              <a:rPr lang="it-IT" sz="3600" dirty="0" smtClean="0"/>
              <a:t>)…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 smtClean="0"/>
              <a:t>Ma “i </a:t>
            </a:r>
            <a:r>
              <a:rPr lang="it-IT" sz="3600" b="1" dirty="0" smtClean="0"/>
              <a:t>BAMBINI E GLI IDIOTI </a:t>
            </a:r>
            <a:r>
              <a:rPr lang="it-IT" sz="3600" dirty="0" smtClean="0"/>
              <a:t>ignorano i principi speculativi”</a:t>
            </a:r>
          </a:p>
        </p:txBody>
      </p:sp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714752"/>
            <a:ext cx="2196003" cy="285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5000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RIFIUTO DELLE IDEE INNATE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135729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REGOLE MORALI</a:t>
            </a:r>
            <a:r>
              <a:rPr lang="it-IT" sz="3600" dirty="0" smtClean="0"/>
              <a:t>? 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 smtClean="0"/>
              <a:t>Variano da popolo a popolo e nel tempo</a:t>
            </a:r>
          </a:p>
        </p:txBody>
      </p:sp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143248"/>
            <a:ext cx="6477000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5000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RIFIUTO DELLE IDEE INNATE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4071942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</a:t>
            </a:r>
            <a:r>
              <a:rPr lang="it-IT" sz="3600" dirty="0" smtClean="0"/>
              <a:t>? 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 smtClean="0"/>
              <a:t>Vi sono popoli che non possiedono l’idea di Dio</a:t>
            </a:r>
          </a:p>
        </p:txBody>
      </p:sp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6268"/>
          <a:stretch>
            <a:fillRect/>
          </a:stretch>
        </p:blipFill>
        <p:spPr bwMode="auto">
          <a:xfrm>
            <a:off x="4214810" y="1214422"/>
            <a:ext cx="31432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603</Words>
  <Application>Microsoft Office PowerPoint</Application>
  <PresentationFormat>Presentazione su schermo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J. LOCKE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 LOCKE</dc:title>
  <dc:creator>simone.dell@libero.it</dc:creator>
  <cp:lastModifiedBy>simone.dell@libero.it</cp:lastModifiedBy>
  <cp:revision>14</cp:revision>
  <dcterms:created xsi:type="dcterms:W3CDTF">2021-01-26T14:34:22Z</dcterms:created>
  <dcterms:modified xsi:type="dcterms:W3CDTF">2021-03-22T15:04:11Z</dcterms:modified>
</cp:coreProperties>
</file>